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Изображение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Изображение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Изображение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Изображение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tif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juhnowski@gmail.com" TargetMode="External"/><Relationship Id="rId3" Type="http://schemas.openxmlformats.org/officeDocument/2006/relationships/image" Target="../media/image1.jpeg"/><Relationship Id="rId4" Type="http://schemas.openxmlformats.org/officeDocument/2006/relationships/image" Target="../media/image2.tif"/><Relationship Id="rId5" Type="http://schemas.openxmlformats.org/officeDocument/2006/relationships/image" Target="../media/image1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sites.google.com/view/bio-isotope-cloud" TargetMode="External"/><Relationship Id="rId3" Type="http://schemas.openxmlformats.org/officeDocument/2006/relationships/hyperlink" Target="https://drive.google.com/file/d/1FlNa4fp_vmtPi4QDTm_VFcd-bf342vs1/view?usp=sharing" TargetMode="External"/><Relationship Id="rId4" Type="http://schemas.openxmlformats.org/officeDocument/2006/relationships/hyperlink" Target="https://drive.google.com/file/d/1FlNa4fp_vmtPi4QDTm_VFcd-bf342vs1/view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hyperlink" Target="https://sites.google.com/view/radioactive-drug" TargetMode="External"/><Relationship Id="rId9" Type="http://schemas.openxmlformats.org/officeDocument/2006/relationships/image" Target="../media/image15.png"/><Relationship Id="rId10" Type="http://schemas.openxmlformats.org/officeDocument/2006/relationships/hyperlink" Target="https://sites.google.com/view/ma-mcp-isotope" TargetMode="External"/><Relationship Id="rId11" Type="http://schemas.openxmlformats.org/officeDocument/2006/relationships/image" Target="../media/image1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03500" y="5601237"/>
            <a:ext cx="10133450" cy="53610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824284" y="6439911"/>
            <a:ext cx="3976521" cy="36836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905614" y="4495662"/>
            <a:ext cx="3276601" cy="3035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Изображение" descr="Изображение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082044" y="5312845"/>
            <a:ext cx="5461001" cy="5461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Линия"/>
          <p:cNvSpPr/>
          <p:nvPr/>
        </p:nvSpPr>
        <p:spPr>
          <a:xfrm>
            <a:off x="12515909" y="8587184"/>
            <a:ext cx="194473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56" name="Линия"/>
          <p:cNvSpPr/>
          <p:nvPr/>
        </p:nvSpPr>
        <p:spPr>
          <a:xfrm>
            <a:off x="12515909" y="7208279"/>
            <a:ext cx="194473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57" name="Be"/>
          <p:cNvSpPr txBox="1"/>
          <p:nvPr/>
        </p:nvSpPr>
        <p:spPr>
          <a:xfrm>
            <a:off x="11606910" y="5643560"/>
            <a:ext cx="486766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Be</a:t>
            </a:r>
          </a:p>
        </p:txBody>
      </p:sp>
      <p:pic>
        <p:nvPicPr>
          <p:cNvPr id="158" name="Изображение" descr="Изображение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24928" y="6910702"/>
            <a:ext cx="215901" cy="215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Изображение" descr="Изображение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24928" y="8311633"/>
            <a:ext cx="215901" cy="215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Изображение" descr="Изображение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659890" y="6578806"/>
            <a:ext cx="1338837" cy="2407201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С18Н38 ... С35Н72"/>
          <p:cNvSpPr txBox="1"/>
          <p:nvPr/>
        </p:nvSpPr>
        <p:spPr>
          <a:xfrm>
            <a:off x="12577991" y="5662913"/>
            <a:ext cx="2138269" cy="422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220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С</a:t>
            </a:r>
            <a:r>
              <a:rPr baseline="-5999"/>
              <a:t>18</a:t>
            </a:r>
            <a:r>
              <a:t>Н</a:t>
            </a:r>
            <a:r>
              <a:rPr baseline="-5999"/>
              <a:t>38</a:t>
            </a:r>
            <a:r>
              <a:t> ... С</a:t>
            </a:r>
            <a:r>
              <a:rPr baseline="-5999"/>
              <a:t>35</a:t>
            </a:r>
            <a:r>
              <a:t>Н</a:t>
            </a:r>
            <a:r>
              <a:rPr baseline="-5999"/>
              <a:t>72</a:t>
            </a:r>
          </a:p>
        </p:txBody>
      </p:sp>
      <p:pic>
        <p:nvPicPr>
          <p:cNvPr id="162" name="Изображение" descr="Изображение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6946935" y="9203174"/>
            <a:ext cx="2451101" cy="1511301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Разработка технологии изотопной маркировки нуклеозидов."/>
          <p:cNvSpPr txBox="1"/>
          <p:nvPr/>
        </p:nvSpPr>
        <p:spPr>
          <a:xfrm>
            <a:off x="9487041" y="8536913"/>
            <a:ext cx="5055843" cy="569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80339" indent="360044" algn="just" defTabSz="449580">
              <a:lnSpc>
                <a:spcPct val="150000"/>
              </a:lnSpc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Разработка технологии</a:t>
            </a:r>
            <a:r>
              <a:rPr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t>изотопной маркировки</a:t>
            </a:r>
            <a:r>
              <a:rPr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t>нуклеозидов</a:t>
            </a:r>
            <a:r>
              <a:rPr>
                <a:latin typeface="PT Sans"/>
                <a:ea typeface="PT Sans"/>
                <a:cs typeface="PT Sans"/>
                <a:sym typeface="PT Sans"/>
              </a:rPr>
              <a:t>.</a:t>
            </a:r>
            <a:endParaRPr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64" name="Тяжелые нуклеозиды"/>
          <p:cNvSpPr txBox="1"/>
          <p:nvPr/>
        </p:nvSpPr>
        <p:spPr>
          <a:xfrm>
            <a:off x="5157589" y="2609835"/>
            <a:ext cx="14068823" cy="184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49580">
              <a:defRPr sz="112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Тяжелые нуклеозиды</a:t>
            </a:r>
          </a:p>
        </p:txBody>
      </p:sp>
      <p:pic>
        <p:nvPicPr>
          <p:cNvPr id="165" name="Изображение" descr="Изображение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9074150" y="10113677"/>
            <a:ext cx="6235700" cy="90170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Разработка технологии изотопной маркировки нуклеозидов"/>
          <p:cNvSpPr txBox="1"/>
          <p:nvPr/>
        </p:nvSpPr>
        <p:spPr>
          <a:xfrm>
            <a:off x="6029563" y="10516546"/>
            <a:ext cx="11970799" cy="589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80339" indent="360044" algn="l" defTabSz="449580">
              <a:lnSpc>
                <a:spcPct val="150000"/>
              </a:lnSpc>
              <a:defRPr sz="31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Разработка технологии</a:t>
            </a:r>
            <a:r>
              <a:rPr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t>изотопной маркировки</a:t>
            </a:r>
            <a:r>
              <a:rPr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t>нуклеозидов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МАТЕРИАЛ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МАТЕРИАЛЫ</a:t>
            </a:r>
          </a:p>
        </p:txBody>
      </p:sp>
      <p:sp>
        <p:nvSpPr>
          <p:cNvPr id="209" name="https://www.alfa.com/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https://www.alfa.com/</a:t>
            </a:r>
          </a:p>
        </p:txBody>
      </p:sp>
      <p:pic>
        <p:nvPicPr>
          <p:cNvPr id="210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6511" y="3948028"/>
            <a:ext cx="21971001" cy="89238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ИЛЬЯ АЛЕКСАНДРОВИЧ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ИЛЬЯ АЛЕКСАНДРОВИЧ</a:t>
            </a:r>
          </a:p>
        </p:txBody>
      </p:sp>
      <p:sp>
        <p:nvSpPr>
          <p:cNvPr id="213" name="Магистр &quot;Техническая физика&quot;  специальность Ядерные Реакторы и Энергетические Установки (4ды лауреат именной стипендии им. Ю.Б.Харитона)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57200" indent="-457200" defTabSz="1828754">
              <a:spcBef>
                <a:spcPts val="3300"/>
              </a:spcBef>
              <a:defRPr sz="3600"/>
            </a:pPr>
            <a:r>
              <a:t>Магистр "Техническая физика"  специальность Ядерные Реакторы и Энергетические Установки (4ды лауреат именной стипендии им. Ю.Б.Харитона)</a:t>
            </a:r>
          </a:p>
          <a:p>
            <a:pPr marL="457200" indent="-457200" defTabSz="1828754">
              <a:spcBef>
                <a:spcPts val="3300"/>
              </a:spcBef>
              <a:defRPr sz="3600"/>
            </a:pPr>
            <a:r>
              <a:t>20+ IT опыт</a:t>
            </a:r>
          </a:p>
          <a:p>
            <a:pPr marL="457200" indent="-457200" defTabSz="1828754">
              <a:spcBef>
                <a:spcPts val="3300"/>
              </a:spcBef>
              <a:defRPr sz="3600"/>
            </a:pPr>
            <a:r>
              <a:t>2020 год - Университет Женевы курс Particle Physics</a:t>
            </a:r>
          </a:p>
          <a:p>
            <a:pPr marL="457200" indent="-457200" defTabSz="1828754">
              <a:spcBef>
                <a:spcPts val="3300"/>
              </a:spcBef>
              <a:defRPr sz="3600"/>
            </a:pPr>
            <a:r>
              <a:t>2021 год  Introduction to Molecular Spectroscopy  - UNIVERSITY OF MANCHESTER (в процессе)</a:t>
            </a:r>
          </a:p>
          <a:p>
            <a:pPr marL="457200" indent="-457200" defTabSz="1828754">
              <a:spcBef>
                <a:spcPts val="3300"/>
              </a:spcBef>
              <a:defRPr sz="3600"/>
            </a:pPr>
            <a:r>
              <a:t>iyukhnov</a:t>
            </a:r>
          </a:p>
          <a:p>
            <a:pPr marL="457200" indent="-457200" defTabSz="1828754">
              <a:spcBef>
                <a:spcPts val="3300"/>
              </a:spcBef>
              <a:defRPr sz="3600"/>
            </a:pPr>
            <a:r>
              <a:rPr u="sng">
                <a:hlinkClick r:id="rId2" invalidUrl="" action="" tgtFrame="" tooltip="" history="1" highlightClick="0" endSnd="0"/>
              </a:rPr>
              <a:t>juhnowski@gmail.com</a:t>
            </a:r>
          </a:p>
        </p:txBody>
      </p:sp>
      <p:pic>
        <p:nvPicPr>
          <p:cNvPr id="214" name="ilya.jpeg" descr="ilya.jpeg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18722" t="0" r="16293" b="0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215" name="ЮХНОВСКИЙ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ЮХНОВСКИЙ</a:t>
            </a:r>
          </a:p>
        </p:txBody>
      </p:sp>
      <p:pic>
        <p:nvPicPr>
          <p:cNvPr id="216" name="Изображение" descr="Изображение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27332" y="10755699"/>
            <a:ext cx="729880" cy="73657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7" name="Изображение" descr="Изображение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5290" y="11731427"/>
            <a:ext cx="913964" cy="7365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Эксперимент Мезельсона-Шталя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676909">
              <a:defRPr sz="4510"/>
            </a:lvl1pPr>
          </a:lstStyle>
          <a:p>
            <a:pPr/>
            <a:r>
              <a:t>Эксперимент Мезельсона-Шталя</a:t>
            </a:r>
          </a:p>
        </p:txBody>
      </p:sp>
      <p:sp>
        <p:nvSpPr>
          <p:cNvPr id="169" name="E.coli в качестве модельной системы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60831" indent="-560831" defTabSz="2243271">
              <a:spcBef>
                <a:spcPts val="4100"/>
              </a:spcBef>
              <a:defRPr sz="4416"/>
            </a:pPr>
            <a:r>
              <a:t>E.coli в качестве модельной системы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t>питательная среда содержит «тяжелый» изотоп азота N</a:t>
            </a:r>
            <a:r>
              <a:rPr baseline="71070" sz="2392"/>
              <a:t>15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t>бактерии поглотили азот и использовали его для синтеза новых биологических молекул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t>питательная среда содержит изотоп азота N</a:t>
            </a:r>
            <a:r>
              <a:rPr baseline="71070" sz="2392"/>
              <a:t>14</a:t>
            </a:r>
          </a:p>
          <a:p>
            <a:pPr marL="560831" indent="-560831" defTabSz="2243271">
              <a:spcBef>
                <a:spcPts val="4100"/>
              </a:spcBef>
              <a:defRPr sz="4416"/>
            </a:pPr>
            <a:r>
              <a:t>ДНК теперь должна включать N</a:t>
            </a:r>
            <a:r>
              <a:rPr baseline="71070" sz="2392"/>
              <a:t>14</a:t>
            </a:r>
          </a:p>
        </p:txBody>
      </p:sp>
      <p:sp>
        <p:nvSpPr>
          <p:cNvPr id="170" name="Use Cas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 Case 1</a:t>
            </a:r>
          </a:p>
        </p:txBody>
      </p:sp>
      <p:pic>
        <p:nvPicPr>
          <p:cNvPr id="171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24114" y="3623817"/>
            <a:ext cx="11542250" cy="64683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Изображение" descr="Изображение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400" t="0" r="15400" b="0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174" name="Суть идеи"/>
          <p:cNvSpPr txBox="1"/>
          <p:nvPr>
            <p:ph type="title"/>
          </p:nvPr>
        </p:nvSpPr>
        <p:spPr>
          <a:xfrm>
            <a:off x="1206500" y="1270000"/>
            <a:ext cx="9779000" cy="1310413"/>
          </a:xfrm>
          <a:prstGeom prst="rect">
            <a:avLst/>
          </a:prstGeom>
        </p:spPr>
        <p:txBody>
          <a:bodyPr/>
          <a:lstStyle>
            <a:lvl1pPr defTabSz="2292038">
              <a:defRPr spc="-159" sz="7990"/>
            </a:lvl1pPr>
          </a:lstStyle>
          <a:p>
            <a:pPr/>
            <a:r>
              <a:t>Суть идеи</a:t>
            </a:r>
          </a:p>
        </p:txBody>
      </p:sp>
      <p:sp>
        <p:nvSpPr>
          <p:cNvPr id="175" name="Метить атомы нуклеозидов &quot;на месте&quot; тепловыми нейтронами"/>
          <p:cNvSpPr txBox="1"/>
          <p:nvPr>
            <p:ph type="body" sz="quarter" idx="1"/>
          </p:nvPr>
        </p:nvSpPr>
        <p:spPr>
          <a:xfrm>
            <a:off x="1206500" y="9585021"/>
            <a:ext cx="9779000" cy="286098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Метить атомы нуклеозидов "на месте" тепловыми нейтронами</a:t>
            </a:r>
          </a:p>
        </p:txBody>
      </p:sp>
      <p:pic>
        <p:nvPicPr>
          <p:cNvPr id="176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6500" y="3797674"/>
            <a:ext cx="9779000" cy="45700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Изображение" descr="Изображение"/>
          <p:cNvPicPr>
            <a:picLocks noChangeAspect="1"/>
          </p:cNvPicPr>
          <p:nvPr/>
        </p:nvPicPr>
        <p:blipFill>
          <a:blip r:embed="rId4">
            <a:alphaModFix amt="36889"/>
            <a:extLst/>
          </a:blip>
          <a:stretch>
            <a:fillRect/>
          </a:stretch>
        </p:blipFill>
        <p:spPr>
          <a:xfrm>
            <a:off x="7908788" y="7339059"/>
            <a:ext cx="3238501" cy="1028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Коммерциализация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Коммерциализация</a:t>
            </a:r>
          </a:p>
        </p:txBody>
      </p:sp>
      <p:sp>
        <p:nvSpPr>
          <p:cNvPr id="180" name="продажа технологических патентов…"/>
          <p:cNvSpPr txBox="1"/>
          <p:nvPr>
            <p:ph type="body" sz="half" idx="1"/>
          </p:nvPr>
        </p:nvSpPr>
        <p:spPr>
          <a:xfrm>
            <a:off x="2412088" y="3004026"/>
            <a:ext cx="21971001" cy="3782358"/>
          </a:xfrm>
          <a:prstGeom prst="rect">
            <a:avLst/>
          </a:prstGeom>
        </p:spPr>
        <p:txBody>
          <a:bodyPr/>
          <a:lstStyle/>
          <a:p>
            <a:pPr marL="505968" indent="-505968" defTabSz="2023821">
              <a:spcBef>
                <a:spcPts val="3700"/>
              </a:spcBef>
              <a:defRPr sz="3984"/>
            </a:pPr>
            <a:r>
              <a:t>продажа технологических патентов</a:t>
            </a:r>
          </a:p>
          <a:p>
            <a:pPr marL="505968" indent="-505968" defTabSz="2023821">
              <a:spcBef>
                <a:spcPts val="3700"/>
              </a:spcBef>
              <a:defRPr sz="3984"/>
            </a:pPr>
            <a:r>
              <a:t>продажа помеченных нуклеозидов</a:t>
            </a:r>
          </a:p>
          <a:p>
            <a:pPr marL="505968" indent="-505968" defTabSz="2023821">
              <a:spcBef>
                <a:spcPts val="3700"/>
              </a:spcBef>
              <a:defRPr sz="3984"/>
            </a:pPr>
            <a:r>
              <a:t>проведение биотех исследований</a:t>
            </a:r>
          </a:p>
          <a:p>
            <a:pPr marL="505968" indent="-505968" defTabSz="2023821">
              <a:spcBef>
                <a:spcPts val="3700"/>
              </a:spcBef>
              <a:defRPr sz="3984"/>
            </a:pPr>
            <a:r>
              <a:t>создание лабораторных обучающих стендов</a:t>
            </a:r>
          </a:p>
        </p:txBody>
      </p:sp>
      <p:sp>
        <p:nvSpPr>
          <p:cNvPr id="181" name="Рынок"/>
          <p:cNvSpPr txBox="1"/>
          <p:nvPr/>
        </p:nvSpPr>
        <p:spPr>
          <a:xfrm>
            <a:off x="1206500" y="6942889"/>
            <a:ext cx="21971001" cy="1433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80000"/>
              </a:lnSpc>
              <a:defRPr b="1" spc="-170" sz="8500">
                <a:solidFill>
                  <a:srgbClr val="000000"/>
                </a:solidFill>
              </a:defRPr>
            </a:lvl1pPr>
          </a:lstStyle>
          <a:p>
            <a:pPr/>
            <a:r>
              <a:t>Рынок</a:t>
            </a:r>
          </a:p>
        </p:txBody>
      </p:sp>
      <p:sp>
        <p:nvSpPr>
          <p:cNvPr id="182" name="биотехнологии…"/>
          <p:cNvSpPr txBox="1"/>
          <p:nvPr/>
        </p:nvSpPr>
        <p:spPr>
          <a:xfrm>
            <a:off x="2422418" y="8844356"/>
            <a:ext cx="6073600" cy="4173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445008" indent="-445008" algn="l" defTabSz="1779987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504">
                <a:solidFill>
                  <a:srgbClr val="000000"/>
                </a:solidFill>
              </a:defRPr>
            </a:pPr>
            <a:r>
              <a:t>биотехнологии</a:t>
            </a:r>
          </a:p>
          <a:p>
            <a:pPr marL="445008" indent="-445008" algn="l" defTabSz="1779987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504">
                <a:solidFill>
                  <a:srgbClr val="000000"/>
                </a:solidFill>
              </a:defRPr>
            </a:pPr>
            <a:r>
              <a:t>химия</a:t>
            </a:r>
          </a:p>
          <a:p>
            <a:pPr marL="445008" indent="-445008" algn="l" defTabSz="1779987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504">
                <a:solidFill>
                  <a:srgbClr val="000000"/>
                </a:solidFill>
              </a:defRPr>
            </a:pPr>
            <a:r>
              <a:t>медицина</a:t>
            </a:r>
          </a:p>
          <a:p>
            <a:pPr marL="445008" indent="-445008" algn="l" defTabSz="1779987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504">
                <a:solidFill>
                  <a:srgbClr val="000000"/>
                </a:solidFill>
              </a:defRPr>
            </a:pPr>
            <a:r>
              <a:t>фармакология</a:t>
            </a:r>
          </a:p>
          <a:p>
            <a:pPr marL="445008" indent="-445008" algn="l" defTabSz="1779987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504">
                <a:solidFill>
                  <a:srgbClr val="000000"/>
                </a:solidFill>
              </a:defRPr>
            </a:pPr>
            <a:r>
              <a:t>образование</a:t>
            </a:r>
          </a:p>
        </p:txBody>
      </p:sp>
      <p:pic>
        <p:nvPicPr>
          <p:cNvPr id="183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22339" y="2545413"/>
            <a:ext cx="9598271" cy="86251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ПОСЕВ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1950671">
              <a:defRPr spc="-185" sz="9280"/>
            </a:pPr>
            <a:r>
              <a:t>ПОСЕВ</a:t>
            </a:r>
          </a:p>
          <a:p>
            <a:pPr defTabSz="1950671">
              <a:defRPr spc="-185" sz="9280"/>
            </a:pPr>
          </a:p>
          <a:p>
            <a:pPr defTabSz="1950671">
              <a:defRPr spc="-185" sz="9280"/>
            </a:pPr>
            <a:r>
              <a:t> 40 000€ на 1 год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7" name="Таблица"/>
          <p:cNvGraphicFramePr/>
          <p:nvPr/>
        </p:nvGraphicFramePr>
        <p:xfrm>
          <a:off x="2104128" y="3972367"/>
          <a:ext cx="10239190" cy="578396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5279998"/>
                <a:gridCol w="4946490"/>
              </a:tblGrid>
              <a:tr h="824466"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Статья расхода</a:t>
                      </a:r>
                    </a:p>
                  </a:txBody>
                  <a:tcPr marL="63500" marR="63500" marT="0" marB="0" anchor="t" anchorCtr="0" horzOverflow="overflow"/>
                </a:tc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Сумма €</a:t>
                      </a:r>
                    </a:p>
                  </a:txBody>
                  <a:tcPr marL="63500" marR="63500" marT="0" marB="0" anchor="t" anchorCtr="0" horzOverflow="overflow"/>
                </a:tc>
              </a:tr>
              <a:tr h="824466"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Фонд оплаты труда</a:t>
                      </a:r>
                    </a:p>
                  </a:txBody>
                  <a:tcPr marL="63500" marR="63500" marT="0" marB="0" anchor="t" anchorCtr="0" horzOverflow="overflow"/>
                </a:tc>
                <a:tc>
                  <a:txBody>
                    <a:bodyPr/>
                    <a:lstStyle/>
                    <a:p>
                      <a:pPr indent="360045" algn="r" defTabSz="449580">
                        <a:lnSpc>
                          <a:spcPct val="150000"/>
                        </a:lnSpc>
                      </a:pPr>
                      <a:r>
                        <a:rPr sz="2800"/>
                        <a:t>15 000</a:t>
                      </a:r>
                    </a:p>
                  </a:txBody>
                  <a:tcPr marL="63500" marR="63500" marT="0" marB="0" anchor="t" anchorCtr="0" horzOverflow="overflow"/>
                </a:tc>
              </a:tr>
              <a:tr h="824466"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Налог</a:t>
                      </a:r>
                    </a:p>
                  </a:txBody>
                  <a:tcPr marL="63500" marR="63500" marT="0" marB="0" anchor="t" anchorCtr="0" horzOverflow="overflow"/>
                </a:tc>
                <a:tc>
                  <a:txBody>
                    <a:bodyPr/>
                    <a:lstStyle/>
                    <a:p>
                      <a:pPr indent="360045" algn="r" defTabSz="449580">
                        <a:lnSpc>
                          <a:spcPct val="150000"/>
                        </a:lnSpc>
                      </a:pPr>
                      <a:r>
                        <a:rPr sz="2800"/>
                        <a:t>1500</a:t>
                      </a:r>
                    </a:p>
                  </a:txBody>
                  <a:tcPr marL="63500" marR="63500" marT="0" marB="0" anchor="t" anchorCtr="0" horzOverflow="overflow"/>
                </a:tc>
              </a:tr>
              <a:tr h="824466"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Работа соисполнителей</a:t>
                      </a:r>
                    </a:p>
                  </a:txBody>
                  <a:tcPr marL="63500" marR="63500" marT="0" marB="0" anchor="t" anchorCtr="0" horzOverflow="overflow"/>
                </a:tc>
                <a:tc>
                  <a:txBody>
                    <a:bodyPr/>
                    <a:lstStyle/>
                    <a:p>
                      <a:pPr indent="360045" algn="r" defTabSz="449580">
                        <a:lnSpc>
                          <a:spcPct val="150000"/>
                        </a:lnSpc>
                      </a:pPr>
                      <a:r>
                        <a:rPr sz="2800"/>
                        <a:t>10 000</a:t>
                      </a:r>
                    </a:p>
                  </a:txBody>
                  <a:tcPr marL="63500" marR="63500" marT="0" marB="0" anchor="t" anchorCtr="0" horzOverflow="overflow"/>
                </a:tc>
              </a:tr>
              <a:tr h="824466"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Материалы</a:t>
                      </a:r>
                    </a:p>
                  </a:txBody>
                  <a:tcPr marL="63500" marR="63500" marT="0" marB="0" anchor="t" anchorCtr="0" horzOverflow="overflow"/>
                </a:tc>
                <a:tc>
                  <a:txBody>
                    <a:bodyPr/>
                    <a:lstStyle/>
                    <a:p>
                      <a:pPr indent="360045" algn="r" defTabSz="449580">
                        <a:lnSpc>
                          <a:spcPct val="150000"/>
                        </a:lnSpc>
                      </a:pPr>
                      <a:r>
                        <a:rPr sz="2800"/>
                        <a:t>23 500</a:t>
                      </a:r>
                    </a:p>
                  </a:txBody>
                  <a:tcPr marL="63500" marR="63500" marT="0" marB="0" anchor="t" anchorCtr="0" horzOverflow="overflow"/>
                </a:tc>
              </a:tr>
              <a:tr h="824466"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Расходы на лабораторию</a:t>
                      </a:r>
                    </a:p>
                  </a:txBody>
                  <a:tcPr marL="63500" marR="63500" marT="0" marB="0" anchor="t" anchorCtr="0" horzOverflow="overflow"/>
                </a:tc>
                <a:tc>
                  <a:txBody>
                    <a:bodyPr/>
                    <a:lstStyle/>
                    <a:p>
                      <a:pPr indent="360045" algn="r" defTabSz="449580">
                        <a:lnSpc>
                          <a:spcPct val="150000"/>
                        </a:lnSpc>
                      </a:pPr>
                      <a:r>
                        <a:rPr sz="2800"/>
                        <a:t>10 000</a:t>
                      </a:r>
                    </a:p>
                  </a:txBody>
                  <a:tcPr marL="63500" marR="63500" marT="0" marB="0" anchor="t" anchorCtr="0" horzOverflow="overflow"/>
                </a:tc>
              </a:tr>
              <a:tr h="824466"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Итого:</a:t>
                      </a:r>
                    </a:p>
                  </a:txBody>
                  <a:tcPr marL="63500" marR="63500" marT="0" marB="0" anchor="t" anchorCtr="0" horzOverflow="overflow"/>
                </a:tc>
                <a:tc>
                  <a:txBody>
                    <a:bodyPr/>
                    <a:lstStyle/>
                    <a:p>
                      <a:pPr indent="360045" algn="r" defTabSz="449580">
                        <a:lnSpc>
                          <a:spcPct val="150000"/>
                        </a:lnSpc>
                      </a:pPr>
                      <a:r>
                        <a:rPr sz="2800"/>
                        <a:t>40 000</a:t>
                      </a:r>
                    </a:p>
                  </a:txBody>
                  <a:tcPr marL="63500" marR="63500" marT="0" marB="0" anchor="t" anchorCtr="0" horzOverflow="overflow"/>
                </a:tc>
              </a:tr>
            </a:tbl>
          </a:graphicData>
        </a:graphic>
      </p:graphicFrame>
      <p:sp>
        <p:nvSpPr>
          <p:cNvPr id="188" name="Финансовый план на 2021-2022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Финансовый план на 2021-2022</a:t>
            </a:r>
          </a:p>
        </p:txBody>
      </p:sp>
      <p:graphicFrame>
        <p:nvGraphicFramePr>
          <p:cNvPr id="189" name="Таблица"/>
          <p:cNvGraphicFramePr/>
          <p:nvPr/>
        </p:nvGraphicFramePr>
        <p:xfrm>
          <a:off x="13159204" y="3972367"/>
          <a:ext cx="10239190" cy="251053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5279998"/>
                <a:gridCol w="4946490"/>
              </a:tblGrid>
              <a:tr h="832612"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Статья дохода</a:t>
                      </a:r>
                    </a:p>
                  </a:txBody>
                  <a:tcPr marL="63500" marR="63500" marT="0" marB="0" anchor="t" anchorCtr="0" horzOverflow="overflow"/>
                </a:tc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Сумма €</a:t>
                      </a:r>
                    </a:p>
                  </a:txBody>
                  <a:tcPr marL="63500" marR="63500" marT="0" marB="0" anchor="t" anchorCtr="0" horzOverflow="overflow"/>
                </a:tc>
              </a:tr>
              <a:tr h="832612"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Продажа продукции</a:t>
                      </a:r>
                    </a:p>
                  </a:txBody>
                  <a:tcPr marL="63500" marR="63500" marT="0" marB="0" anchor="t" anchorCtr="0" horzOverflow="overflow"/>
                </a:tc>
                <a:tc>
                  <a:txBody>
                    <a:bodyPr/>
                    <a:lstStyle/>
                    <a:p>
                      <a:pPr indent="360045" algn="r" defTabSz="449580">
                        <a:lnSpc>
                          <a:spcPct val="150000"/>
                        </a:lnSpc>
                      </a:pPr>
                      <a:r>
                        <a:rPr sz="2800"/>
                        <a:t>61 338</a:t>
                      </a:r>
                    </a:p>
                  </a:txBody>
                  <a:tcPr marL="63500" marR="63500" marT="0" marB="0" anchor="t" anchorCtr="0" horzOverflow="overflow"/>
                </a:tc>
              </a:tr>
              <a:tr h="832612">
                <a:tc>
                  <a:txBody>
                    <a:bodyPr/>
                    <a:lstStyle/>
                    <a:p>
                      <a:pPr indent="360045" algn="just" defTabSz="449580">
                        <a:lnSpc>
                          <a:spcPct val="150000"/>
                        </a:lnSpc>
                      </a:pPr>
                      <a:r>
                        <a:rPr sz="2800"/>
                        <a:t>Итого:</a:t>
                      </a:r>
                    </a:p>
                  </a:txBody>
                  <a:tcPr marL="63500" marR="63500" marT="0" marB="0" anchor="t" anchorCtr="0" horzOverflow="overflow"/>
                </a:tc>
                <a:tc>
                  <a:txBody>
                    <a:bodyPr/>
                    <a:lstStyle/>
                    <a:p>
                      <a:pPr indent="360045" algn="r" defTabSz="449580">
                        <a:lnSpc>
                          <a:spcPct val="150000"/>
                        </a:lnSpc>
                      </a:pPr>
                      <a:r>
                        <a:rPr sz="2800"/>
                        <a:t>61 338</a:t>
                      </a:r>
                    </a:p>
                  </a:txBody>
                  <a:tcPr marL="63500" marR="63500" marT="0" marB="0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159,13%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159,13%</a:t>
            </a:r>
          </a:p>
        </p:txBody>
      </p:sp>
      <p:sp>
        <p:nvSpPr>
          <p:cNvPr id="192" name="ROI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ROI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на этап пред-акселератора"/>
          <p:cNvSpPr txBox="1"/>
          <p:nvPr>
            <p:ph type="body" idx="21"/>
          </p:nvPr>
        </p:nvSpPr>
        <p:spPr>
          <a:xfrm>
            <a:off x="1206500" y="2355185"/>
            <a:ext cx="9779001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на этап пред-акселератора</a:t>
            </a:r>
          </a:p>
        </p:txBody>
      </p:sp>
      <p:sp>
        <p:nvSpPr>
          <p:cNvPr id="195" name="Сайт…"/>
          <p:cNvSpPr txBox="1"/>
          <p:nvPr>
            <p:ph type="body" sz="quarter" idx="1"/>
          </p:nvPr>
        </p:nvSpPr>
        <p:spPr>
          <a:xfrm>
            <a:off x="1206500" y="3587375"/>
            <a:ext cx="9779001" cy="4453273"/>
          </a:xfrm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Сайт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Бизнес-план</a:t>
            </a:r>
          </a:p>
          <a:p>
            <a:pPr/>
            <a:r>
              <a:rPr u="sng">
                <a:hlinkClick r:id="rId4" invalidUrl="" action="" tgtFrame="" tooltip="" history="1" highlightClick="0" endSnd="0"/>
              </a:rPr>
              <a:t>Научное обоснование</a:t>
            </a:r>
          </a:p>
        </p:txBody>
      </p:sp>
      <p:sp>
        <p:nvSpPr>
          <p:cNvPr id="196" name="Состояние проекта"/>
          <p:cNvSpPr txBox="1"/>
          <p:nvPr>
            <p:ph type="title"/>
          </p:nvPr>
        </p:nvSpPr>
        <p:spPr>
          <a:xfrm>
            <a:off x="1206500" y="1074605"/>
            <a:ext cx="9779000" cy="1435101"/>
          </a:xfrm>
          <a:prstGeom prst="rect">
            <a:avLst/>
          </a:prstGeom>
        </p:spPr>
        <p:txBody>
          <a:bodyPr/>
          <a:lstStyle>
            <a:lvl1pPr defTabSz="2316421">
              <a:defRPr spc="-161" sz="8075"/>
            </a:lvl1pPr>
          </a:lstStyle>
          <a:p>
            <a:pPr/>
            <a:r>
              <a:t>Состояние проекта</a:t>
            </a:r>
          </a:p>
        </p:txBody>
      </p:sp>
      <p:pic>
        <p:nvPicPr>
          <p:cNvPr id="197" name="Изображение" descr="Изображение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524432" y="1094923"/>
            <a:ext cx="11413348" cy="63656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Изображение" descr="Изображение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56968" y="7492110"/>
            <a:ext cx="3925656" cy="55538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Изображение" descr="Изображение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910454" y="7480859"/>
            <a:ext cx="3925656" cy="5576373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Для развития выделены самостоятельные продукты:"/>
          <p:cNvSpPr txBox="1"/>
          <p:nvPr/>
        </p:nvSpPr>
        <p:spPr>
          <a:xfrm>
            <a:off x="10180964" y="8338057"/>
            <a:ext cx="13483226" cy="44532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609600" indent="-609600" algn="l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Для развития выделены самостоятельные продукты:</a:t>
            </a:r>
          </a:p>
        </p:txBody>
      </p:sp>
      <p:pic>
        <p:nvPicPr>
          <p:cNvPr id="201" name="Изображение" descr="Изображение">
            <a:hlinkClick r:id="rId8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0858481" y="9980013"/>
            <a:ext cx="5277425" cy="2948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Изображение" descr="Изображение">
            <a:hlinkClick r:id="rId10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7668065" y="9949024"/>
            <a:ext cx="5366940" cy="30100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ИСТОЧНИК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ИСТОЧНИКИ</a:t>
            </a:r>
          </a:p>
        </p:txBody>
      </p:sp>
      <p:sp>
        <p:nvSpPr>
          <p:cNvPr id="205" name="для российского рынка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для российского рынка</a:t>
            </a:r>
          </a:p>
        </p:txBody>
      </p:sp>
      <p:pic>
        <p:nvPicPr>
          <p:cNvPr id="206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2185" y="3656475"/>
            <a:ext cx="22102700" cy="87660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